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2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11" autoAdjust="0"/>
    <p:restoredTop sz="94660"/>
  </p:normalViewPr>
  <p:slideViewPr>
    <p:cSldViewPr>
      <p:cViewPr varScale="1">
        <p:scale>
          <a:sx n="78" d="100"/>
          <a:sy n="78" d="100"/>
        </p:scale>
        <p:origin x="2285" y="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077BF8-0B0F-4416-A47F-85300AA97C59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4F716E-6B48-4AEF-A120-A1E080633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503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4F716E-6B48-4AEF-A120-A1E0806338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967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95A2-95A0-4100-A3F9-803E2B58990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D8F68-3F59-4F6C-8FF2-C092CF7A6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79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95A2-95A0-4100-A3F9-803E2B58990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D8F68-3F59-4F6C-8FF2-C092CF7A6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39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95A2-95A0-4100-A3F9-803E2B58990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D8F68-3F59-4F6C-8FF2-C092CF7A6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34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95A2-95A0-4100-A3F9-803E2B58990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D8F68-3F59-4F6C-8FF2-C092CF7A6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586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95A2-95A0-4100-A3F9-803E2B58990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D8F68-3F59-4F6C-8FF2-C092CF7A6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5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95A2-95A0-4100-A3F9-803E2B58990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D8F68-3F59-4F6C-8FF2-C092CF7A6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906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95A2-95A0-4100-A3F9-803E2B58990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D8F68-3F59-4F6C-8FF2-C092CF7A6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386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95A2-95A0-4100-A3F9-803E2B58990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D8F68-3F59-4F6C-8FF2-C092CF7A6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011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95A2-95A0-4100-A3F9-803E2B58990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D8F68-3F59-4F6C-8FF2-C092CF7A6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88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95A2-95A0-4100-A3F9-803E2B58990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D8F68-3F59-4F6C-8FF2-C092CF7A6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912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95A2-95A0-4100-A3F9-803E2B58990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D8F68-3F59-4F6C-8FF2-C092CF7A6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83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895A2-95A0-4100-A3F9-803E2B58990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BD8F68-3F59-4F6C-8FF2-C092CF7A6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093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microsoft.com/office/2007/relationships/hdphoto" Target="../media/hdphoto1.wdp"/><Relationship Id="rId5" Type="http://schemas.openxmlformats.org/officeDocument/2006/relationships/image" Target="../media/image3.gif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Translation of Autism Genetics Research for Clinical Decision Support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Olivia J Veatch, MS, PhD</a:t>
            </a:r>
          </a:p>
          <a:p>
            <a:r>
              <a:rPr lang="en-US" sz="2800" dirty="0" smtClean="0"/>
              <a:t>Research Associate</a:t>
            </a:r>
          </a:p>
          <a:p>
            <a:r>
              <a:rPr lang="en-US" sz="2800" dirty="0" smtClean="0"/>
              <a:t>Department of Medicine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33874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621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821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99247" y="1371600"/>
            <a:ext cx="7987553" cy="5105400"/>
          </a:xfrm>
        </p:spPr>
        <p:txBody>
          <a:bodyPr/>
          <a:lstStyle/>
          <a:p>
            <a:r>
              <a:rPr lang="en-US" sz="2500" dirty="0"/>
              <a:t>T</a:t>
            </a:r>
            <a:r>
              <a:rPr lang="en-US" sz="2500" dirty="0" smtClean="0"/>
              <a:t>housands </a:t>
            </a:r>
            <a:r>
              <a:rPr lang="en-US" sz="2500" dirty="0"/>
              <a:t>of genomic variants implicated in risk for complex human </a:t>
            </a:r>
            <a:r>
              <a:rPr lang="en-US" sz="2500" dirty="0" smtClean="0"/>
              <a:t>disease</a:t>
            </a:r>
          </a:p>
          <a:p>
            <a:r>
              <a:rPr lang="en-US" sz="2500" dirty="0" smtClean="0"/>
              <a:t>Phenotype for discovery may not be well-defined</a:t>
            </a:r>
          </a:p>
          <a:p>
            <a:r>
              <a:rPr lang="en-US" sz="2500" dirty="0" smtClean="0"/>
              <a:t>Clinicians do not have time to sort through and prioritize clinically-relevant data</a:t>
            </a:r>
          </a:p>
          <a:p>
            <a:r>
              <a:rPr lang="en-US" sz="2500" dirty="0"/>
              <a:t>In the current era of the Precision Medicine Initiative, there is a need for an accessible resource that </a:t>
            </a:r>
            <a:r>
              <a:rPr lang="en-US" sz="2500" b="1" u="sng" dirty="0" smtClean="0"/>
              <a:t>organizes </a:t>
            </a:r>
            <a:r>
              <a:rPr lang="en-US" sz="2500" dirty="0"/>
              <a:t>and </a:t>
            </a:r>
            <a:r>
              <a:rPr lang="en-US" sz="2500" b="1" u="sng" dirty="0"/>
              <a:t>translates</a:t>
            </a:r>
            <a:r>
              <a:rPr lang="en-US" sz="2500" dirty="0"/>
              <a:t> </a:t>
            </a:r>
            <a:r>
              <a:rPr lang="en-US" sz="2500" dirty="0" smtClean="0"/>
              <a:t>information</a:t>
            </a:r>
          </a:p>
          <a:p>
            <a:r>
              <a:rPr lang="en-US" sz="2500" dirty="0" smtClean="0"/>
              <a:t>Develop </a:t>
            </a:r>
            <a:r>
              <a:rPr lang="en-US" sz="2500" dirty="0"/>
              <a:t>a tool </a:t>
            </a:r>
            <a:r>
              <a:rPr lang="en-US" sz="2500" dirty="0" smtClean="0"/>
              <a:t>that: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US" sz="2500" dirty="0" smtClean="0"/>
              <a:t>Summarizes </a:t>
            </a:r>
            <a:r>
              <a:rPr lang="en-US" sz="2500" dirty="0"/>
              <a:t>relevant genetic </a:t>
            </a:r>
            <a:r>
              <a:rPr lang="en-US" sz="2500" dirty="0" smtClean="0"/>
              <a:t>information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US" sz="2500" dirty="0" smtClean="0"/>
              <a:t>Presents </a:t>
            </a:r>
            <a:r>
              <a:rPr lang="en-US" sz="2500" dirty="0"/>
              <a:t>in a manner </a:t>
            </a:r>
            <a:r>
              <a:rPr lang="en-US" sz="2500" dirty="0" smtClean="0"/>
              <a:t>conducive </a:t>
            </a:r>
            <a:r>
              <a:rPr lang="en-US" sz="2500" dirty="0"/>
              <a:t>to clinical </a:t>
            </a:r>
            <a:r>
              <a:rPr lang="en-US" sz="2500" dirty="0" smtClean="0"/>
              <a:t>translation</a:t>
            </a:r>
            <a:endParaRPr lang="en-US" sz="25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00" y="164950"/>
            <a:ext cx="7984863" cy="1054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Problem with Translating Genetic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64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52400" y="622300"/>
            <a:ext cx="3733800" cy="5575300"/>
          </a:xfrm>
        </p:spPr>
        <p:txBody>
          <a:bodyPr/>
          <a:lstStyle/>
          <a:p>
            <a:r>
              <a:rPr lang="en-US" b="0" dirty="0"/>
              <a:t>Efficient Translation of Genetics</a:t>
            </a:r>
            <a:br>
              <a:rPr lang="en-US" b="0" dirty="0"/>
            </a:br>
            <a:r>
              <a:rPr lang="en-US" b="0" dirty="0"/>
              <a:t>Research for Clinical Decision Support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4207006" y="76200"/>
            <a:ext cx="4315317" cy="406286"/>
          </a:xfrm>
          <a:prstGeom prst="round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en-US" sz="11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AIM 1) Automate Prioritization &amp; Translation of Genetic Associations in Autism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114800" y="1138935"/>
            <a:ext cx="2028568" cy="1222626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en-US" sz="11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AIM 1A)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1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1200"/>
              </a:lnSpc>
            </a:pPr>
            <a:r>
              <a:rPr lang="en-US" sz="11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Determine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biological processes relevant to </a:t>
            </a:r>
            <a:r>
              <a:rPr lang="en-US" sz="11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 &amp;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enriched for </a:t>
            </a:r>
            <a:r>
              <a:rPr lang="en-US" sz="11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associated genes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745427" y="529583"/>
            <a:ext cx="1567530" cy="118500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en-US" sz="11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AIM 1B)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genes with functional </a:t>
            </a:r>
            <a:r>
              <a:rPr lang="en-US" sz="11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consequences relevant to disease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653219" y="1891045"/>
            <a:ext cx="1659737" cy="1241708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en-US" sz="11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AIM 1C) </a:t>
            </a:r>
            <a:endParaRPr lang="en-US" sz="1100" b="1" u="sng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1200"/>
              </a:lnSpc>
            </a:pPr>
            <a:r>
              <a:rPr lang="en-US" sz="11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mechanisms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targeted by approved pharmaceutical compounds</a:t>
            </a:r>
            <a:endParaRPr lang="en-US" sz="11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Arrow Connector 18"/>
          <p:cNvCxnSpPr>
            <a:stCxn id="16" idx="3"/>
            <a:endCxn id="17" idx="1"/>
          </p:cNvCxnSpPr>
          <p:nvPr/>
        </p:nvCxnSpPr>
        <p:spPr>
          <a:xfrm flipV="1">
            <a:off x="6143368" y="1122084"/>
            <a:ext cx="602059" cy="628164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6" idx="3"/>
          </p:cNvCxnSpPr>
          <p:nvPr/>
        </p:nvCxnSpPr>
        <p:spPr>
          <a:xfrm>
            <a:off x="6143368" y="1750248"/>
            <a:ext cx="478389" cy="973254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7526481" y="1675012"/>
            <a:ext cx="0" cy="243772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4207006" y="3586942"/>
            <a:ext cx="4315317" cy="3194858"/>
            <a:chOff x="4207006" y="3586942"/>
            <a:chExt cx="4315317" cy="3194858"/>
          </a:xfrm>
        </p:grpSpPr>
        <p:sp>
          <p:nvSpPr>
            <p:cNvPr id="15" name="Rounded Rectangle 14"/>
            <p:cNvSpPr/>
            <p:nvPr/>
          </p:nvSpPr>
          <p:spPr>
            <a:xfrm>
              <a:off x="4207006" y="5088940"/>
              <a:ext cx="4315317" cy="406286"/>
            </a:xfrm>
            <a:prstGeom prst="roundRect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00"/>
                </a:lnSpc>
              </a:pPr>
              <a:r>
                <a:rPr lang="en-US" sz="11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AIM 3) Develop A Tool To </a:t>
              </a:r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r>
                <a:rPr lang="en-US" sz="11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apidly Disseminate Clinically Relevant  Genetic Information </a:t>
              </a: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6573668" y="5552379"/>
              <a:ext cx="1947425" cy="609430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00"/>
                </a:lnSpc>
              </a:pPr>
              <a:r>
                <a:rPr lang="en-US" sz="11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Clinical Consulting Team tests </a:t>
              </a:r>
            </a:p>
            <a:p>
              <a:pPr algn="ctr">
                <a:lnSpc>
                  <a:spcPts val="1200"/>
                </a:lnSpc>
              </a:pPr>
              <a:r>
                <a:rPr lang="en-US" sz="11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mobile app</a:t>
              </a: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368822" y="6386075"/>
              <a:ext cx="1991685" cy="395725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00"/>
                </a:lnSpc>
              </a:pPr>
              <a:r>
                <a:rPr lang="en-US" sz="11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Tool improved based on expert advice </a:t>
              </a: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4227494" y="5552379"/>
              <a:ext cx="1942328" cy="609430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00"/>
                </a:lnSpc>
              </a:pPr>
              <a:r>
                <a:rPr lang="en-US" sz="11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Develop tool to run automated pipelines via smartphone</a:t>
              </a:r>
            </a:p>
          </p:txBody>
        </p:sp>
        <p:cxnSp>
          <p:nvCxnSpPr>
            <p:cNvPr id="32" name="Straight Arrow Connector 31"/>
            <p:cNvCxnSpPr>
              <a:stCxn id="30" idx="0"/>
              <a:endCxn id="29" idx="2"/>
            </p:cNvCxnSpPr>
            <p:nvPr/>
          </p:nvCxnSpPr>
          <p:spPr>
            <a:xfrm flipV="1">
              <a:off x="6364665" y="6161809"/>
              <a:ext cx="1182715" cy="224266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31" idx="2"/>
              <a:endCxn id="30" idx="0"/>
            </p:cNvCxnSpPr>
            <p:nvPr/>
          </p:nvCxnSpPr>
          <p:spPr>
            <a:xfrm>
              <a:off x="5198658" y="6161809"/>
              <a:ext cx="1166007" cy="224266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9" idx="1"/>
              <a:endCxn id="31" idx="3"/>
            </p:cNvCxnSpPr>
            <p:nvPr/>
          </p:nvCxnSpPr>
          <p:spPr>
            <a:xfrm flipH="1">
              <a:off x="6169822" y="5857094"/>
              <a:ext cx="403845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14" idx="2"/>
            </p:cNvCxnSpPr>
            <p:nvPr/>
          </p:nvCxnSpPr>
          <p:spPr>
            <a:xfrm>
              <a:off x="6364665" y="3586942"/>
              <a:ext cx="0" cy="1472788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4207006" y="501297"/>
            <a:ext cx="4936995" cy="4513292"/>
            <a:chOff x="4207006" y="501297"/>
            <a:chExt cx="4936995" cy="4513292"/>
          </a:xfrm>
        </p:grpSpPr>
        <p:sp>
          <p:nvSpPr>
            <p:cNvPr id="14" name="Rounded Rectangle 13"/>
            <p:cNvSpPr/>
            <p:nvPr/>
          </p:nvSpPr>
          <p:spPr>
            <a:xfrm>
              <a:off x="4207006" y="3180656"/>
              <a:ext cx="4315317" cy="406286"/>
            </a:xfrm>
            <a:prstGeom prst="roundRect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00"/>
                </a:lnSpc>
              </a:pPr>
              <a:r>
                <a:rPr lang="en-US" sz="11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AIM 2) Generalize Approach to Other Complex Disorders/Diseases</a:t>
              </a: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6685081" y="3643373"/>
              <a:ext cx="2458920" cy="1371216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200"/>
                </a:lnSpc>
              </a:pPr>
              <a:r>
                <a:rPr lang="en-US" sz="11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Asthma</a:t>
              </a:r>
            </a:p>
            <a:p>
              <a:pPr>
                <a:lnSpc>
                  <a:spcPts val="1200"/>
                </a:lnSpc>
              </a:pPr>
              <a:r>
                <a:rPr lang="en-US" sz="11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Cardiovascular Disease </a:t>
              </a:r>
            </a:p>
            <a:p>
              <a:pPr>
                <a:lnSpc>
                  <a:spcPts val="1200"/>
                </a:lnSpc>
              </a:pPr>
              <a:r>
                <a:rPr lang="en-US" sz="11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Diabetes</a:t>
              </a:r>
            </a:p>
            <a:p>
              <a:pPr>
                <a:lnSpc>
                  <a:spcPts val="1200"/>
                </a:lnSpc>
              </a:pPr>
              <a:r>
                <a:rPr lang="en-US" sz="11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Eye Disease</a:t>
              </a:r>
            </a:p>
            <a:p>
              <a:pPr>
                <a:lnSpc>
                  <a:spcPts val="1200"/>
                </a:lnSpc>
              </a:pPr>
              <a:r>
                <a:rPr lang="en-US" sz="11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Neurological/</a:t>
              </a:r>
            </a:p>
            <a:p>
              <a:pPr>
                <a:lnSpc>
                  <a:spcPts val="1200"/>
                </a:lnSpc>
              </a:pPr>
              <a:r>
                <a:rPr lang="en-US" sz="11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Neuropsychiatric Disorders</a:t>
              </a:r>
            </a:p>
            <a:p>
              <a:pPr>
                <a:lnSpc>
                  <a:spcPts val="1200"/>
                </a:lnSpc>
              </a:pPr>
              <a:r>
                <a:rPr lang="en-US" sz="11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Osteoporosis </a:t>
              </a:r>
            </a:p>
            <a:p>
              <a:pPr>
                <a:lnSpc>
                  <a:spcPts val="1200"/>
                </a:lnSpc>
              </a:pPr>
              <a:r>
                <a:rPr lang="en-US" sz="11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Sleep Disorders </a:t>
              </a: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4214383" y="4054421"/>
              <a:ext cx="1836776" cy="71100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00"/>
                </a:lnSpc>
              </a:pPr>
              <a:r>
                <a:rPr lang="en-US" sz="11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Scale automated Aim 1 pipeline for use in translating genetic studies of:</a:t>
              </a:r>
            </a:p>
          </p:txBody>
        </p:sp>
        <p:cxnSp>
          <p:nvCxnSpPr>
            <p:cNvPr id="24" name="Straight Arrow Connector 23"/>
            <p:cNvCxnSpPr>
              <a:stCxn id="23" idx="3"/>
            </p:cNvCxnSpPr>
            <p:nvPr/>
          </p:nvCxnSpPr>
          <p:spPr>
            <a:xfrm flipV="1">
              <a:off x="6051159" y="3715849"/>
              <a:ext cx="663895" cy="69407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6051159" y="3885135"/>
              <a:ext cx="674960" cy="54569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3" idx="3"/>
            </p:cNvCxnSpPr>
            <p:nvPr/>
          </p:nvCxnSpPr>
          <p:spPr>
            <a:xfrm flipV="1">
              <a:off x="6051159" y="4054421"/>
              <a:ext cx="663895" cy="35550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3" idx="3"/>
            </p:cNvCxnSpPr>
            <p:nvPr/>
          </p:nvCxnSpPr>
          <p:spPr>
            <a:xfrm flipV="1">
              <a:off x="6051159" y="4227690"/>
              <a:ext cx="663895" cy="18223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23" idx="3"/>
            </p:cNvCxnSpPr>
            <p:nvPr/>
          </p:nvCxnSpPr>
          <p:spPr>
            <a:xfrm>
              <a:off x="6051159" y="4409921"/>
              <a:ext cx="663895" cy="420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6364665" y="501297"/>
              <a:ext cx="0" cy="264086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23" idx="3"/>
            </p:cNvCxnSpPr>
            <p:nvPr/>
          </p:nvCxnSpPr>
          <p:spPr>
            <a:xfrm>
              <a:off x="6051159" y="4409920"/>
              <a:ext cx="694268" cy="50785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23" idx="3"/>
            </p:cNvCxnSpPr>
            <p:nvPr/>
          </p:nvCxnSpPr>
          <p:spPr>
            <a:xfrm>
              <a:off x="6051159" y="4409920"/>
              <a:ext cx="674960" cy="30471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581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6287214" y="228600"/>
            <a:ext cx="2560320" cy="3657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en-US" sz="11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all genes associated with disease of interest</a:t>
            </a:r>
          </a:p>
        </p:txBody>
      </p:sp>
      <p:sp>
        <p:nvSpPr>
          <p:cNvPr id="8" name="Rectangle 7"/>
          <p:cNvSpPr/>
          <p:nvPr/>
        </p:nvSpPr>
        <p:spPr>
          <a:xfrm>
            <a:off x="7543800" y="1371600"/>
            <a:ext cx="14302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105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Comprehensive evidence for </a:t>
            </a:r>
          </a:p>
          <a:p>
            <a:pPr algn="ctr">
              <a:lnSpc>
                <a:spcPts val="1200"/>
              </a:lnSpc>
            </a:pPr>
            <a:r>
              <a:rPr lang="en-US" sz="1050" b="1" dirty="0" smtClean="0">
                <a:latin typeface="Arial" panose="020B0604020202020204" pitchFamily="34" charset="0"/>
                <a:cs typeface="Arial" panose="020B0604020202020204" pitchFamily="34" charset="0"/>
              </a:rPr>
              <a:t>gene-disease 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050" b="1" dirty="0" smtClean="0">
                <a:latin typeface="Arial" panose="020B0604020202020204" pitchFamily="34" charset="0"/>
                <a:cs typeface="Arial" panose="020B0604020202020204" pitchFamily="34" charset="0"/>
              </a:rPr>
              <a:t>ssociations</a:t>
            </a:r>
            <a:endParaRPr lang="en-US" sz="1050" dirty="0"/>
          </a:p>
        </p:txBody>
      </p:sp>
      <p:grpSp>
        <p:nvGrpSpPr>
          <p:cNvPr id="57" name="Group 56"/>
          <p:cNvGrpSpPr/>
          <p:nvPr/>
        </p:nvGrpSpPr>
        <p:grpSpPr>
          <a:xfrm>
            <a:off x="572214" y="1676400"/>
            <a:ext cx="3390573" cy="2237310"/>
            <a:chOff x="572214" y="1617636"/>
            <a:chExt cx="3390573" cy="2237310"/>
          </a:xfrm>
        </p:grpSpPr>
        <p:pic>
          <p:nvPicPr>
            <p:cNvPr id="9" name="Picture 5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909" t="43803" r="39988" b="15924"/>
            <a:stretch/>
          </p:blipFill>
          <p:spPr bwMode="auto">
            <a:xfrm>
              <a:off x="2362200" y="1617636"/>
              <a:ext cx="1600587" cy="2237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572214" y="3194412"/>
              <a:ext cx="156210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en-US" sz="105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Associated genes with convergent function</a:t>
              </a:r>
              <a:endParaRPr lang="en-US" sz="1050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2168498" y="1800999"/>
              <a:ext cx="806744" cy="371545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 flipV="1">
              <a:off x="1939898" y="3571530"/>
              <a:ext cx="858194" cy="8607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2667000" y="2791258"/>
            <a:ext cx="4504398" cy="2870979"/>
            <a:chOff x="2209086" y="3214274"/>
            <a:chExt cx="4504398" cy="287097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0961" y="3214274"/>
              <a:ext cx="3352523" cy="2870979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2209086" y="4842670"/>
              <a:ext cx="15621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en-US" sz="105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Associated proteins that interact with clinically actionable proteins</a:t>
              </a:r>
              <a:endParaRPr lang="en-US" sz="105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28600" y="4468695"/>
            <a:ext cx="2415542" cy="1066800"/>
            <a:chOff x="75486" y="4891711"/>
            <a:chExt cx="2415542" cy="1066800"/>
          </a:xfrm>
        </p:grpSpPr>
        <p:cxnSp>
          <p:nvCxnSpPr>
            <p:cNvPr id="20" name="Straight Arrow Connector 19"/>
            <p:cNvCxnSpPr/>
            <p:nvPr/>
          </p:nvCxnSpPr>
          <p:spPr>
            <a:xfrm flipH="1">
              <a:off x="1168285" y="5102622"/>
              <a:ext cx="1322743" cy="93889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" descr="http://www.informatics.jax.org/webshare/images/mgi_logo.gif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86" y="4891711"/>
              <a:ext cx="1095375" cy="581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855137" y="5404513"/>
              <a:ext cx="156210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en-US" sz="105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Associated proteins </a:t>
              </a:r>
              <a:r>
                <a:rPr lang="en-US" sz="1050" b="1" dirty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r>
                <a:rPr lang="en-US" sz="105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ith nervous system phenotypes in mice</a:t>
              </a:r>
              <a:endParaRPr lang="en-US" sz="105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177256" y="1634384"/>
            <a:ext cx="2743200" cy="2803831"/>
            <a:chOff x="719342" y="2057400"/>
            <a:chExt cx="2743200" cy="2803831"/>
          </a:xfrm>
        </p:grpSpPr>
        <p:cxnSp>
          <p:nvCxnSpPr>
            <p:cNvPr id="18" name="Straight Arrow Connector 17"/>
            <p:cNvCxnSpPr/>
            <p:nvPr/>
          </p:nvCxnSpPr>
          <p:spPr>
            <a:xfrm flipH="1">
              <a:off x="1760484" y="2057400"/>
              <a:ext cx="0" cy="242316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719342" y="4495471"/>
              <a:ext cx="2743200" cy="3657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00"/>
                </a:lnSpc>
              </a:pPr>
              <a:r>
                <a:rPr lang="en-US" sz="11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AIM 1B) Identify genes with functional consequences relevant to disease</a:t>
              </a:r>
              <a:endPara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827034" y="4165923"/>
              <a:ext cx="341251" cy="268588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93" t="39342" r="31814" b="27075"/>
          <a:stretch/>
        </p:blipFill>
        <p:spPr bwMode="auto">
          <a:xfrm>
            <a:off x="6769205" y="682330"/>
            <a:ext cx="677878" cy="2213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42" t="39342" r="40400" b="27075"/>
          <a:stretch/>
        </p:blipFill>
        <p:spPr bwMode="auto">
          <a:xfrm>
            <a:off x="6096000" y="682330"/>
            <a:ext cx="693198" cy="2213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2" name="Group 31"/>
          <p:cNvGrpSpPr/>
          <p:nvPr/>
        </p:nvGrpSpPr>
        <p:grpSpPr>
          <a:xfrm>
            <a:off x="594360" y="4434840"/>
            <a:ext cx="3291840" cy="1493520"/>
            <a:chOff x="531386" y="4857856"/>
            <a:chExt cx="3291840" cy="1493520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691490" y="5474850"/>
              <a:ext cx="152140" cy="480286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>
              <a:off x="2417237" y="4857856"/>
              <a:ext cx="1624" cy="109728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531386" y="5985616"/>
              <a:ext cx="3291840" cy="36576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00"/>
                </a:lnSpc>
              </a:pPr>
              <a:r>
                <a:rPr lang="en-US" sz="11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AIM 1C) Identify genetic mechanisms targeted </a:t>
              </a:r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by approved pharmaceutical compounds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76200" y="5943600"/>
            <a:ext cx="2298078" cy="817561"/>
            <a:chOff x="521322" y="5537202"/>
            <a:chExt cx="2298078" cy="817561"/>
          </a:xfrm>
        </p:grpSpPr>
        <p:pic>
          <p:nvPicPr>
            <p:cNvPr id="34" name="Picture 8" descr="Image result for ,pill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261" y="5791200"/>
              <a:ext cx="598739" cy="563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Rectangle 34"/>
            <p:cNvSpPr/>
            <p:nvPr/>
          </p:nvSpPr>
          <p:spPr>
            <a:xfrm>
              <a:off x="941822" y="5791200"/>
              <a:ext cx="1737883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en-US" sz="105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Associated proteins that have ontology with drug targets</a:t>
              </a:r>
              <a:endParaRPr lang="en-US" sz="1050" dirty="0"/>
            </a:p>
          </p:txBody>
        </p:sp>
        <p:pic>
          <p:nvPicPr>
            <p:cNvPr id="36" name="Picture 2" descr="dto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83" t="22968" r="14814" b="18352"/>
            <a:stretch/>
          </p:blipFill>
          <p:spPr bwMode="auto">
            <a:xfrm>
              <a:off x="521322" y="5537202"/>
              <a:ext cx="2298078" cy="296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0"/>
            <a:ext cx="5943600" cy="1054250"/>
          </a:xfrm>
        </p:spPr>
        <p:txBody>
          <a:bodyPr>
            <a:normAutofit fontScale="90000"/>
          </a:bodyPr>
          <a:lstStyle/>
          <a:p>
            <a:r>
              <a:rPr lang="en-US" b="0" dirty="0" smtClean="0"/>
              <a:t>Clinically-Relevant Gene Identification Pipeline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2072640" y="5917061"/>
            <a:ext cx="3347245" cy="864739"/>
            <a:chOff x="2610777" y="5591143"/>
            <a:chExt cx="3347245" cy="864739"/>
          </a:xfrm>
        </p:grpSpPr>
        <p:pic>
          <p:nvPicPr>
            <p:cNvPr id="44" name="Picture 10" descr="PharmGKB: The Pharmacogenomics Knowledgebase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3897" y="5979632"/>
              <a:ext cx="2524125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5" name="Straight Arrow Connector 44"/>
            <p:cNvCxnSpPr/>
            <p:nvPr/>
          </p:nvCxnSpPr>
          <p:spPr>
            <a:xfrm flipV="1">
              <a:off x="2610777" y="5715000"/>
              <a:ext cx="1280160" cy="276255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3556325" y="5591143"/>
              <a:ext cx="229552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en-US" sz="105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Associated proteins with pharmacogenomics evidence</a:t>
              </a:r>
              <a:endParaRPr lang="en-US" sz="1050" dirty="0"/>
            </a:p>
          </p:txBody>
        </p:sp>
      </p:grpSp>
      <p:cxnSp>
        <p:nvCxnSpPr>
          <p:cNvPr id="48" name="Straight Arrow Connector 47"/>
          <p:cNvCxnSpPr/>
          <p:nvPr/>
        </p:nvCxnSpPr>
        <p:spPr>
          <a:xfrm>
            <a:off x="3907944" y="5791200"/>
            <a:ext cx="664056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49492" y="982980"/>
            <a:ext cx="5565508" cy="2141220"/>
            <a:chOff x="149492" y="982980"/>
            <a:chExt cx="5565508" cy="2141220"/>
          </a:xfrm>
        </p:grpSpPr>
        <p:grpSp>
          <p:nvGrpSpPr>
            <p:cNvPr id="55" name="Group 54"/>
            <p:cNvGrpSpPr/>
            <p:nvPr/>
          </p:nvGrpSpPr>
          <p:grpSpPr>
            <a:xfrm>
              <a:off x="618072" y="982980"/>
              <a:ext cx="5096928" cy="525780"/>
              <a:chOff x="618072" y="982980"/>
              <a:chExt cx="5096928" cy="525780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618072" y="1143000"/>
                <a:ext cx="2926080" cy="36576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200"/>
                  </a:lnSpc>
                </a:pPr>
                <a:r>
                  <a:rPr lang="en-US" sz="1100" b="1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AIM 1A) Determine biological processes relevant to disease enriched for genes</a:t>
                </a:r>
                <a:endPara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2" name="Straight Arrow Connector 11"/>
              <p:cNvCxnSpPr>
                <a:endCxn id="11" idx="3"/>
              </p:cNvCxnSpPr>
              <p:nvPr/>
            </p:nvCxnSpPr>
            <p:spPr>
              <a:xfrm flipH="1">
                <a:off x="3544152" y="982980"/>
                <a:ext cx="2170848" cy="342900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/>
            <p:cNvGrpSpPr/>
            <p:nvPr/>
          </p:nvGrpSpPr>
          <p:grpSpPr>
            <a:xfrm>
              <a:off x="534114" y="2057400"/>
              <a:ext cx="1676400" cy="1066800"/>
              <a:chOff x="534114" y="2057400"/>
              <a:chExt cx="1676400" cy="1066800"/>
            </a:xfrm>
          </p:grpSpPr>
          <p:pic>
            <p:nvPicPr>
              <p:cNvPr id="10" name="Picture 2"/>
              <p:cNvPicPr>
                <a:picLocks noChangeAspect="1" noChangeArrowheads="1"/>
              </p:cNvPicPr>
              <p:nvPr/>
            </p:nvPicPr>
            <p:blipFill rotWithShape="1">
              <a:blip r:embed="rId10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32315" b="49352" l="55573" r="57995">
                            <a14:foregroundMark x1="56667" y1="45185" x2="56667" y2="45185"/>
                            <a14:foregroundMark x1="55573" y1="45556" x2="55573" y2="45556"/>
                            <a14:foregroundMark x1="57578" y1="48241" x2="57578" y2="48241"/>
                            <a14:foregroundMark x1="56380" y1="35463" x2="56380" y2="35463"/>
                            <a14:foregroundMark x1="56563" y1="34815" x2="56563" y2="34815"/>
                            <a14:foregroundMark x1="56953" y1="34722" x2="56953" y2="34722"/>
                            <a14:foregroundMark x1="57135" y1="35278" x2="57135" y2="35278"/>
                            <a14:foregroundMark x1="57057" y1="32593" x2="57057" y2="32593"/>
                            <a14:foregroundMark x1="57083" y1="32315" x2="57083" y2="32315"/>
                            <a14:foregroundMark x1="57448" y1="34630" x2="57448" y2="34630"/>
                            <a14:foregroundMark x1="56823" y1="33611" x2="56823" y2="33611"/>
                            <a14:foregroundMark x1="56875" y1="38333" x2="56875" y2="38333"/>
                            <a14:foregroundMark x1="57161" y1="37315" x2="57161" y2="37315"/>
                            <a14:foregroundMark x1="56484" y1="37500" x2="56484" y2="37500"/>
                            <a14:foregroundMark x1="56667" y1="37222" x2="56667" y2="37222"/>
                            <a14:foregroundMark x1="57995" y1="46296" x2="57995" y2="46296"/>
                            <a14:foregroundMark x1="57005" y1="49352" x2="57005" y2="4935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353" t="32123" r="41874" b="49650"/>
              <a:stretch/>
            </p:blipFill>
            <p:spPr bwMode="auto">
              <a:xfrm>
                <a:off x="534114" y="2057400"/>
                <a:ext cx="577015" cy="1066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915114" y="2267667"/>
                <a:ext cx="1295400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200"/>
                  </a:lnSpc>
                </a:pPr>
                <a:r>
                  <a:rPr lang="en-US" sz="105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Associated genes expressed in relevant tissue</a:t>
                </a:r>
                <a:endParaRPr lang="en-US" sz="1050" dirty="0"/>
              </a:p>
            </p:txBody>
          </p:sp>
        </p:grpSp>
        <p:pic>
          <p:nvPicPr>
            <p:cNvPr id="51" name="Picture 50"/>
            <p:cNvPicPr/>
            <p:nvPr/>
          </p:nvPicPr>
          <p:blipFill rotWithShape="1">
            <a:blip r:embed="rId12"/>
            <a:srcRect l="70673" t="10497" r="20732" b="84618"/>
            <a:stretch/>
          </p:blipFill>
          <p:spPr bwMode="auto">
            <a:xfrm>
              <a:off x="149492" y="1592791"/>
              <a:ext cx="1984822" cy="44767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52" name="Picture 51"/>
          <p:cNvPicPr/>
          <p:nvPr/>
        </p:nvPicPr>
        <p:blipFill rotWithShape="1">
          <a:blip r:embed="rId13"/>
          <a:srcRect l="50000" t="11964" r="29327" b="69806"/>
          <a:stretch/>
        </p:blipFill>
        <p:spPr bwMode="auto">
          <a:xfrm>
            <a:off x="7315200" y="762000"/>
            <a:ext cx="1781156" cy="609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4038600" y="1390649"/>
            <a:ext cx="20505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TopGO</a:t>
            </a:r>
            <a:r>
              <a:rPr lang="en-US" dirty="0" smtClean="0"/>
              <a:t> R Package</a:t>
            </a:r>
          </a:p>
          <a:p>
            <a:pPr marL="342900" indent="-342900">
              <a:buAutoNum type="arabicParenR"/>
            </a:pPr>
            <a:r>
              <a:rPr lang="en-US" sz="1500" dirty="0" smtClean="0"/>
              <a:t>GSEA</a:t>
            </a:r>
          </a:p>
          <a:p>
            <a:pPr marL="342900" indent="-342900">
              <a:buAutoNum type="arabicParenR"/>
            </a:pPr>
            <a:r>
              <a:rPr lang="en-US" sz="1500" dirty="0" smtClean="0"/>
              <a:t>Identify clinician selected terms in hierarchy </a:t>
            </a:r>
            <a:endParaRPr lang="en-US" sz="1500" dirty="0"/>
          </a:p>
        </p:txBody>
      </p:sp>
      <p:sp>
        <p:nvSpPr>
          <p:cNvPr id="53" name="TextBox 52"/>
          <p:cNvSpPr txBox="1"/>
          <p:nvPr/>
        </p:nvSpPr>
        <p:spPr>
          <a:xfrm>
            <a:off x="7028752" y="3949311"/>
            <a:ext cx="2050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PPI Networks will be predicted and stored</a:t>
            </a:r>
          </a:p>
        </p:txBody>
      </p:sp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940328"/>
              </p:ext>
            </p:extLst>
          </p:nvPr>
        </p:nvGraphicFramePr>
        <p:xfrm>
          <a:off x="4558982" y="3194414"/>
          <a:ext cx="4508818" cy="3284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56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7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02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176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Agency FB" panose="020B0503020202020204" pitchFamily="34" charset="0"/>
                        </a:rPr>
                        <a:t>Gene</a:t>
                      </a:r>
                      <a:endParaRPr lang="en-US" sz="1500" dirty="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Agency FB" panose="020B0503020202020204" pitchFamily="34" charset="0"/>
                        </a:rPr>
                        <a:t>Functionally Relevant</a:t>
                      </a:r>
                      <a:endParaRPr lang="en-US" sz="1500" dirty="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Agency FB" panose="020B0503020202020204" pitchFamily="34" charset="0"/>
                        </a:rPr>
                        <a:t>Clinically Actionable</a:t>
                      </a:r>
                      <a:endParaRPr lang="en-US" sz="1500" dirty="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Agency FB" panose="020B0503020202020204" pitchFamily="34" charset="0"/>
                        </a:rPr>
                        <a:t>Drug Ontology</a:t>
                      </a:r>
                      <a:endParaRPr lang="en-US" sz="1500" dirty="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>
                          <a:latin typeface="Agency FB" panose="020B0503020202020204" pitchFamily="34" charset="0"/>
                        </a:rPr>
                        <a:t>PGx</a:t>
                      </a:r>
                      <a:endParaRPr lang="en-US" sz="1500" dirty="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358">
                <a:tc>
                  <a:txBody>
                    <a:bodyPr/>
                    <a:lstStyle/>
                    <a:p>
                      <a:pPr algn="ctr"/>
                      <a:r>
                        <a:rPr lang="en-US" sz="1500" i="1" dirty="0" smtClean="0">
                          <a:latin typeface="Agency FB" panose="020B0503020202020204" pitchFamily="34" charset="0"/>
                        </a:rPr>
                        <a:t>ANK3</a:t>
                      </a:r>
                      <a:endParaRPr lang="en-US" sz="1500" i="1" dirty="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u="sng" dirty="0" smtClean="0">
                          <a:solidFill>
                            <a:schemeClr val="tx2"/>
                          </a:solidFill>
                          <a:latin typeface="Agency FB" panose="020B0503020202020204" pitchFamily="34" charset="0"/>
                        </a:rPr>
                        <a:t>√</a:t>
                      </a:r>
                      <a:endParaRPr lang="en-US" sz="1500" b="1" u="sng" dirty="0">
                        <a:solidFill>
                          <a:schemeClr val="tx2"/>
                        </a:solidFill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u="sng" dirty="0" smtClean="0">
                          <a:solidFill>
                            <a:schemeClr val="tx2"/>
                          </a:solidFill>
                          <a:latin typeface="Agency FB" panose="020B0503020202020204" pitchFamily="34" charset="0"/>
                        </a:rPr>
                        <a:t>√</a:t>
                      </a:r>
                      <a:endParaRPr lang="en-US" sz="1500" b="1" u="sng" dirty="0">
                        <a:solidFill>
                          <a:schemeClr val="tx2"/>
                        </a:solidFill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u="sng" dirty="0" smtClean="0">
                          <a:solidFill>
                            <a:schemeClr val="tx2"/>
                          </a:solidFill>
                          <a:latin typeface="Agency FB" panose="020B0503020202020204" pitchFamily="34" charset="0"/>
                        </a:rPr>
                        <a:t>√</a:t>
                      </a:r>
                      <a:endParaRPr lang="en-US" sz="1500" b="1" u="sng" dirty="0">
                        <a:solidFill>
                          <a:schemeClr val="tx2"/>
                        </a:solidFill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u="sng" dirty="0" smtClean="0">
                          <a:solidFill>
                            <a:schemeClr val="tx2"/>
                          </a:solidFill>
                          <a:latin typeface="Agency FB" panose="020B0503020202020204" pitchFamily="34" charset="0"/>
                        </a:rPr>
                        <a:t>√</a:t>
                      </a:r>
                      <a:endParaRPr lang="en-US" sz="1500" b="1" u="sng" dirty="0">
                        <a:solidFill>
                          <a:schemeClr val="tx2"/>
                        </a:solidFill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1766">
                <a:tc>
                  <a:txBody>
                    <a:bodyPr/>
                    <a:lstStyle/>
                    <a:p>
                      <a:pPr algn="ctr"/>
                      <a:r>
                        <a:rPr lang="en-US" sz="1500" i="1" dirty="0" smtClean="0">
                          <a:latin typeface="Agency FB" panose="020B0503020202020204" pitchFamily="34" charset="0"/>
                        </a:rPr>
                        <a:t>DLG3 (SAP102)</a:t>
                      </a:r>
                      <a:endParaRPr lang="en-US" sz="1500" i="1" dirty="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u="sng" dirty="0" smtClean="0">
                          <a:solidFill>
                            <a:schemeClr val="tx2"/>
                          </a:solidFill>
                          <a:latin typeface="Agency FB" panose="020B0503020202020204" pitchFamily="34" charset="0"/>
                        </a:rPr>
                        <a:t>√</a:t>
                      </a:r>
                      <a:endParaRPr lang="en-US" sz="1500" b="1" u="sng" dirty="0">
                        <a:solidFill>
                          <a:schemeClr val="tx2"/>
                        </a:solidFill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u="sng" dirty="0" smtClean="0">
                          <a:solidFill>
                            <a:schemeClr val="tx2"/>
                          </a:solidFill>
                          <a:latin typeface="Agency FB" panose="020B0503020202020204" pitchFamily="34" charset="0"/>
                        </a:rPr>
                        <a:t>√</a:t>
                      </a:r>
                      <a:endParaRPr lang="en-US" sz="1500" b="1" u="sng" dirty="0">
                        <a:solidFill>
                          <a:schemeClr val="tx2"/>
                        </a:solidFill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u="sng" dirty="0" smtClean="0">
                          <a:solidFill>
                            <a:schemeClr val="tx2"/>
                          </a:solidFill>
                          <a:latin typeface="Agency FB" panose="020B0503020202020204" pitchFamily="34" charset="0"/>
                        </a:rPr>
                        <a:t>√</a:t>
                      </a:r>
                      <a:endParaRPr lang="en-US" sz="1500" b="1" u="sng" dirty="0">
                        <a:solidFill>
                          <a:schemeClr val="tx2"/>
                        </a:solidFill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u="sng" dirty="0" smtClean="0">
                          <a:solidFill>
                            <a:schemeClr val="tx2"/>
                          </a:solidFill>
                          <a:latin typeface="Agency FB" panose="020B0503020202020204" pitchFamily="34" charset="0"/>
                        </a:rPr>
                        <a:t>√</a:t>
                      </a:r>
                      <a:endParaRPr lang="en-US" sz="1500" b="1" u="sng" dirty="0">
                        <a:solidFill>
                          <a:schemeClr val="tx2"/>
                        </a:solidFill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358">
                <a:tc>
                  <a:txBody>
                    <a:bodyPr/>
                    <a:lstStyle/>
                    <a:p>
                      <a:pPr algn="ctr"/>
                      <a:r>
                        <a:rPr lang="en-US" sz="1500" i="1" dirty="0" smtClean="0">
                          <a:latin typeface="Agency FB" panose="020B0503020202020204" pitchFamily="34" charset="0"/>
                        </a:rPr>
                        <a:t>UBE3</a:t>
                      </a:r>
                      <a:endParaRPr lang="en-US" sz="1500" i="1" dirty="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u="sng" dirty="0" smtClean="0">
                          <a:solidFill>
                            <a:schemeClr val="tx2"/>
                          </a:solidFill>
                          <a:latin typeface="Agency FB" panose="020B0503020202020204" pitchFamily="34" charset="0"/>
                        </a:rPr>
                        <a:t>√</a:t>
                      </a:r>
                      <a:endParaRPr lang="en-US" sz="1500" b="1" u="sng" dirty="0">
                        <a:solidFill>
                          <a:schemeClr val="tx2"/>
                        </a:solidFill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u="sng" dirty="0" smtClean="0">
                          <a:solidFill>
                            <a:schemeClr val="tx2"/>
                          </a:solidFill>
                          <a:latin typeface="Agency FB" panose="020B0503020202020204" pitchFamily="34" charset="0"/>
                        </a:rPr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u="sng" dirty="0" smtClean="0">
                          <a:solidFill>
                            <a:schemeClr val="tx2"/>
                          </a:solidFill>
                          <a:latin typeface="Agency FB" panose="020B0503020202020204" pitchFamily="34" charset="0"/>
                        </a:rPr>
                        <a:t>√</a:t>
                      </a:r>
                      <a:endParaRPr lang="en-US" sz="1500" b="1" u="sng" dirty="0">
                        <a:solidFill>
                          <a:schemeClr val="tx2"/>
                        </a:solidFill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u="sng" dirty="0" smtClean="0">
                          <a:solidFill>
                            <a:schemeClr val="tx2"/>
                          </a:solidFill>
                          <a:latin typeface="Agency FB" panose="020B0503020202020204" pitchFamily="34" charset="0"/>
                        </a:rPr>
                        <a:t>√</a:t>
                      </a:r>
                      <a:endParaRPr lang="en-US" sz="1500" b="1" u="sng" dirty="0">
                        <a:solidFill>
                          <a:schemeClr val="tx2"/>
                        </a:solidFill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358">
                <a:tc>
                  <a:txBody>
                    <a:bodyPr/>
                    <a:lstStyle/>
                    <a:p>
                      <a:pPr algn="ctr"/>
                      <a:r>
                        <a:rPr lang="en-US" sz="1500" i="1" dirty="0" smtClean="0">
                          <a:latin typeface="Agency FB" panose="020B0503020202020204" pitchFamily="34" charset="0"/>
                        </a:rPr>
                        <a:t>SLC6A4</a:t>
                      </a:r>
                      <a:endParaRPr lang="en-US" sz="1500" i="1" dirty="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u="sng" dirty="0" smtClean="0">
                          <a:solidFill>
                            <a:schemeClr val="tx2"/>
                          </a:solidFill>
                          <a:latin typeface="Agency FB" panose="020B0503020202020204" pitchFamily="34" charset="0"/>
                        </a:rPr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u="sng" dirty="0" smtClean="0">
                        <a:solidFill>
                          <a:schemeClr val="tx2"/>
                        </a:solidFill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u="sng" dirty="0" smtClean="0">
                          <a:solidFill>
                            <a:schemeClr val="tx2"/>
                          </a:solidFill>
                          <a:latin typeface="Agency FB" panose="020B0503020202020204" pitchFamily="34" charset="0"/>
                        </a:rPr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u="sng" dirty="0" smtClean="0">
                          <a:solidFill>
                            <a:schemeClr val="tx2"/>
                          </a:solidFill>
                          <a:latin typeface="Agency FB" panose="020B0503020202020204" pitchFamily="34" charset="0"/>
                        </a:rPr>
                        <a:t>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0358">
                <a:tc>
                  <a:txBody>
                    <a:bodyPr/>
                    <a:lstStyle/>
                    <a:p>
                      <a:pPr algn="ctr"/>
                      <a:r>
                        <a:rPr lang="en-US" sz="1500" i="1" dirty="0" smtClean="0">
                          <a:latin typeface="Agency FB" panose="020B0503020202020204" pitchFamily="34" charset="0"/>
                        </a:rPr>
                        <a:t>…….</a:t>
                      </a:r>
                      <a:endParaRPr lang="en-US" sz="1500" i="1" dirty="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500" b="1" u="sng" dirty="0">
                        <a:solidFill>
                          <a:schemeClr val="tx2"/>
                        </a:solidFill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u="sng" dirty="0" smtClean="0">
                        <a:solidFill>
                          <a:schemeClr val="tx2"/>
                        </a:solidFill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u="sng" dirty="0">
                        <a:solidFill>
                          <a:schemeClr val="tx2"/>
                        </a:solidFill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u="sng" dirty="0">
                        <a:solidFill>
                          <a:schemeClr val="tx2"/>
                        </a:solidFill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03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236"/>
            <a:ext cx="5299660" cy="684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23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600200"/>
            <a:ext cx="2986042" cy="3078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Cerebellum, Cerebellar Hemisphere and Pituitary Gland have higher expression of  ASD Candidate Genes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442" y="4618"/>
            <a:ext cx="5307326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0913" r="18150"/>
          <a:stretch/>
        </p:blipFill>
        <p:spPr>
          <a:xfrm>
            <a:off x="8362987" y="0"/>
            <a:ext cx="781013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593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r>
              <a:rPr lang="en-US"/>
              <a:t>http://www.brainwaves.com/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21667" t="-165278" r="121667" b="165278"/>
          <a:stretch/>
        </p:blipFill>
        <p:spPr>
          <a:xfrm>
            <a:off x="-12573000" y="-1714500"/>
            <a:ext cx="9144000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3235" t="28249" r="20000" b="33334"/>
          <a:stretch/>
        </p:blipFill>
        <p:spPr>
          <a:xfrm>
            <a:off x="1091947" y="1417638"/>
            <a:ext cx="7914141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738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161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123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376</Words>
  <Application>Microsoft Office PowerPoint</Application>
  <PresentationFormat>On-screen Show (4:3)</PresentationFormat>
  <Paragraphs>80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Agency FB</vt:lpstr>
      <vt:lpstr>Arial</vt:lpstr>
      <vt:lpstr>Calibri</vt:lpstr>
      <vt:lpstr>Office Theme</vt:lpstr>
      <vt:lpstr>Efficient Translation of Autism Genetics Research for Clinical Decision Support</vt:lpstr>
      <vt:lpstr>The Problem with Translating Genetic Data</vt:lpstr>
      <vt:lpstr>Efficient Translation of Genetics Research for Clinical Decision Support</vt:lpstr>
      <vt:lpstr>Clinically-Relevant Gene Identification Pipeline</vt:lpstr>
      <vt:lpstr>PowerPoint Presentation</vt:lpstr>
      <vt:lpstr>Cerebellum, Cerebellar Hemisphere and Pituitary Gland have higher expression of  ASD Candidate Genes </vt:lpstr>
      <vt:lpstr>PowerPoint Presentation</vt:lpstr>
      <vt:lpstr>PowerPoint Presentation</vt:lpstr>
      <vt:lpstr>PowerPoint Presentation</vt:lpstr>
      <vt:lpstr>PowerPoint Presentation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Problem with Translating Genetic Data</dc:title>
  <dc:creator>Olivia J. Veatch</dc:creator>
  <cp:lastModifiedBy>Veatch, Olivia</cp:lastModifiedBy>
  <cp:revision>9</cp:revision>
  <dcterms:created xsi:type="dcterms:W3CDTF">2018-10-26T14:04:16Z</dcterms:created>
  <dcterms:modified xsi:type="dcterms:W3CDTF">2018-11-28T00:51:17Z</dcterms:modified>
</cp:coreProperties>
</file>